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iHcxRsj2u0T+2ckiIu79EH7DN2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90B454-DCEF-41D9-B234-2B7A2ED21B1E}">
  <a:tblStyle styleId="{B490B454-DCEF-41D9-B234-2B7A2ED21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b7d9f20e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5b7d9f20e5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abb4e375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5abb4e375d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abb4e375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summary of research questions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techniques used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-"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limitations and next steps</a:t>
            </a:r>
            <a:endParaRPr/>
          </a:p>
        </p:txBody>
      </p:sp>
      <p:sp>
        <p:nvSpPr>
          <p:cNvPr id="233" name="Google Shape;233;g25abb4e375d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7bf19eeb8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37bf19eeb8_4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abb4e37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5abb4e375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abb4e37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5abb4e375d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7bf19eeb8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7bf19ee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 kept - we see that both Pearson Correlation methods and Random Forest methods keep similar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Time/memory efficiency - these are the results of using the each feature </a:t>
            </a:r>
            <a:r>
              <a:rPr lang="en-US"/>
              <a:t>selection</a:t>
            </a:r>
            <a:r>
              <a:rPr lang="en-US"/>
              <a:t> method in all decision tree, random forest and logistic regression models</a:t>
            </a:r>
            <a:endParaRPr/>
          </a:p>
        </p:txBody>
      </p:sp>
      <p:sp>
        <p:nvSpPr>
          <p:cNvPr id="153" name="Google Shape;153;g237bf19eeb8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abb4e37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5abb4e375d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abb4e375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5abb4e375d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abb4e375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5abb4e375d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abb4e37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5abb4e375d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ctrTitle"/>
          </p:nvPr>
        </p:nvSpPr>
        <p:spPr>
          <a:xfrm>
            <a:off x="379002" y="396621"/>
            <a:ext cx="3220541" cy="2981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" type="subTitle"/>
          </p:nvPr>
        </p:nvSpPr>
        <p:spPr>
          <a:xfrm>
            <a:off x="458831" y="3589015"/>
            <a:ext cx="2146484" cy="1072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ctrTitle"/>
          </p:nvPr>
        </p:nvSpPr>
        <p:spPr>
          <a:xfrm>
            <a:off x="473264" y="404484"/>
            <a:ext cx="7866403" cy="4709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type="ctrTitle"/>
          </p:nvPr>
        </p:nvSpPr>
        <p:spPr>
          <a:xfrm>
            <a:off x="711803" y="588362"/>
            <a:ext cx="7117676" cy="298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cap="none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" type="subTitle"/>
          </p:nvPr>
        </p:nvSpPr>
        <p:spPr>
          <a:xfrm>
            <a:off x="711803" y="3584814"/>
            <a:ext cx="7117676" cy="115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ctrTitle"/>
          </p:nvPr>
        </p:nvSpPr>
        <p:spPr>
          <a:xfrm>
            <a:off x="711803" y="588362"/>
            <a:ext cx="7117676" cy="298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" type="subTitle"/>
          </p:nvPr>
        </p:nvSpPr>
        <p:spPr>
          <a:xfrm>
            <a:off x="711803" y="3584814"/>
            <a:ext cx="7117676" cy="11514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4">
  <p:cSld name="1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ctrTitle"/>
          </p:nvPr>
        </p:nvSpPr>
        <p:spPr>
          <a:xfrm>
            <a:off x="3956774" y="4296434"/>
            <a:ext cx="5252541" cy="126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subTitle"/>
          </p:nvPr>
        </p:nvSpPr>
        <p:spPr>
          <a:xfrm>
            <a:off x="3956774" y="5769428"/>
            <a:ext cx="2146484" cy="569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4">
  <p:cSld name="2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type="ctrTitle"/>
          </p:nvPr>
        </p:nvSpPr>
        <p:spPr>
          <a:xfrm>
            <a:off x="3739059" y="4276751"/>
            <a:ext cx="5252541" cy="1262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" type="subTitle"/>
          </p:nvPr>
        </p:nvSpPr>
        <p:spPr>
          <a:xfrm>
            <a:off x="3739059" y="5787823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 4">
  <p:cSld name="3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ctrTitle"/>
          </p:nvPr>
        </p:nvSpPr>
        <p:spPr>
          <a:xfrm>
            <a:off x="154030" y="517551"/>
            <a:ext cx="3438255" cy="2639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subTitle"/>
          </p:nvPr>
        </p:nvSpPr>
        <p:spPr>
          <a:xfrm>
            <a:off x="154030" y="3588909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4">
  <p:cSld name="4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/>
          <p:nvPr>
            <p:ph type="ctrTitle"/>
          </p:nvPr>
        </p:nvSpPr>
        <p:spPr>
          <a:xfrm>
            <a:off x="154030" y="1189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" type="subTitle"/>
          </p:nvPr>
        </p:nvSpPr>
        <p:spPr>
          <a:xfrm>
            <a:off x="154030" y="3059137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 4">
  <p:cSld name="5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ctrTitle"/>
          </p:nvPr>
        </p:nvSpPr>
        <p:spPr>
          <a:xfrm>
            <a:off x="3644716" y="4237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" type="subTitle"/>
          </p:nvPr>
        </p:nvSpPr>
        <p:spPr>
          <a:xfrm>
            <a:off x="3644716" y="5859440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 4">
  <p:cSld name="6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ctrTitle"/>
          </p:nvPr>
        </p:nvSpPr>
        <p:spPr>
          <a:xfrm>
            <a:off x="3644716" y="4237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" type="subTitle"/>
          </p:nvPr>
        </p:nvSpPr>
        <p:spPr>
          <a:xfrm>
            <a:off x="3644716" y="5859440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 4">
  <p:cSld name="7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ctrTitle"/>
          </p:nvPr>
        </p:nvSpPr>
        <p:spPr>
          <a:xfrm>
            <a:off x="3644716" y="4237089"/>
            <a:ext cx="4947741" cy="1525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" type="subTitle"/>
          </p:nvPr>
        </p:nvSpPr>
        <p:spPr>
          <a:xfrm>
            <a:off x="3644716" y="5859440"/>
            <a:ext cx="2146484" cy="536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/Section slide 3" showMasterSp="0">
  <p:cSld name="1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/>
          <p:nvPr>
            <p:ph type="ctrTitle"/>
          </p:nvPr>
        </p:nvSpPr>
        <p:spPr>
          <a:xfrm>
            <a:off x="473264" y="719668"/>
            <a:ext cx="8103469" cy="17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/Section slide 3" showMasterSp="0">
  <p:cSld name="2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 txBox="1"/>
          <p:nvPr>
            <p:ph type="ctrTitle"/>
          </p:nvPr>
        </p:nvSpPr>
        <p:spPr>
          <a:xfrm>
            <a:off x="473264" y="719668"/>
            <a:ext cx="8103469" cy="171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/Section slide 3" showMasterSp="0">
  <p:cSld name="3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vertical img">
  <p:cSld name="Content 2 vertical im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>
            <p:ph idx="2" type="pic"/>
          </p:nvPr>
        </p:nvSpPr>
        <p:spPr>
          <a:xfrm>
            <a:off x="5397354" y="1465537"/>
            <a:ext cx="3746646" cy="539246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" name="Google Shape;24;p14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365567" y="1472184"/>
            <a:ext cx="4783746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horizontal img">
  <p:cSld name="Content 3 horizontal im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/>
          <p:nvPr>
            <p:ph idx="2" type="pic"/>
          </p:nvPr>
        </p:nvSpPr>
        <p:spPr>
          <a:xfrm>
            <a:off x="3804114" y="1465320"/>
            <a:ext cx="5339886" cy="422942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" name="Google Shape;30;p15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365568" y="1472184"/>
            <a:ext cx="3117135" cy="422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1" showMasterSp="0">
  <p:cSld name="Imag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>
            <p:ph idx="2" type="pic"/>
          </p:nvPr>
        </p:nvSpPr>
        <p:spPr>
          <a:xfrm>
            <a:off x="-11152" y="-7340"/>
            <a:ext cx="9155151" cy="572645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16"/>
          <p:cNvSpPr txBox="1"/>
          <p:nvPr>
            <p:ph idx="10" type="dt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2" showMasterSp="0">
  <p:cSld name="Imag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>
            <p:ph idx="2" type="pic"/>
          </p:nvPr>
        </p:nvSpPr>
        <p:spPr>
          <a:xfrm>
            <a:off x="2897109" y="845779"/>
            <a:ext cx="6246892" cy="601222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0" name="Google Shape;40;p17"/>
          <p:cNvSpPr/>
          <p:nvPr>
            <p:ph idx="3" type="pic"/>
          </p:nvPr>
        </p:nvSpPr>
        <p:spPr>
          <a:xfrm>
            <a:off x="1" y="0"/>
            <a:ext cx="3512247" cy="548888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1" name="Google Shape;41;p17"/>
          <p:cNvSpPr txBox="1"/>
          <p:nvPr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3" showMasterSp="0">
  <p:cSld name="Image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/>
          <p:nvPr>
            <p:ph idx="2" type="pic"/>
          </p:nvPr>
        </p:nvSpPr>
        <p:spPr>
          <a:xfrm>
            <a:off x="1" y="0"/>
            <a:ext cx="5923198" cy="562785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6" name="Google Shape;46;p18"/>
          <p:cNvSpPr/>
          <p:nvPr>
            <p:ph idx="3" type="pic"/>
          </p:nvPr>
        </p:nvSpPr>
        <p:spPr>
          <a:xfrm>
            <a:off x="4921116" y="0"/>
            <a:ext cx="4222883" cy="29068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7" name="Google Shape;47;p18"/>
          <p:cNvSpPr/>
          <p:nvPr>
            <p:ph idx="4" type="pic"/>
          </p:nvPr>
        </p:nvSpPr>
        <p:spPr>
          <a:xfrm>
            <a:off x="4038093" y="3214455"/>
            <a:ext cx="5105905" cy="364354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8" name="Google Shape;48;p18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Section slide 1" showMasterSp="0">
  <p:cSld name="Quote/Section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ctrTitle"/>
          </p:nvPr>
        </p:nvSpPr>
        <p:spPr>
          <a:xfrm>
            <a:off x="473264" y="719668"/>
            <a:ext cx="8103469" cy="514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sz="65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Section slide 3" showMasterSp="0">
  <p:cSld name="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ctrTitle"/>
          </p:nvPr>
        </p:nvSpPr>
        <p:spPr>
          <a:xfrm>
            <a:off x="473264" y="719668"/>
            <a:ext cx="8103469" cy="5145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rtl="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6464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379002" y="396621"/>
            <a:ext cx="3220541" cy="2981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3000"/>
              <a:t>Online Purchasing Behaviour Prediction</a:t>
            </a:r>
            <a:endParaRPr sz="3000"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458824" y="3589025"/>
            <a:ext cx="26160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David Wang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501208639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Tamer Abdou, Ph.D.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b7d9f20e5_0_20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Additional Metrics</a:t>
            </a:r>
            <a:endParaRPr/>
          </a:p>
        </p:txBody>
      </p:sp>
      <p:sp>
        <p:nvSpPr>
          <p:cNvPr id="218" name="Google Shape;218;g25b7d9f20e5_0_20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219" name="Google Shape;219;g25b7d9f20e5_0_20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g25b7d9f20e5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50" y="1462215"/>
            <a:ext cx="7355900" cy="438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abb4e375d_0_42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PCA</a:t>
            </a:r>
            <a:endParaRPr/>
          </a:p>
        </p:txBody>
      </p:sp>
      <p:sp>
        <p:nvSpPr>
          <p:cNvPr id="226" name="Google Shape;226;g25abb4e375d_0_42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227" name="Google Shape;227;g25abb4e375d_0_42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g25abb4e375d_0_42"/>
          <p:cNvPicPr preferRelativeResize="0"/>
          <p:nvPr/>
        </p:nvPicPr>
        <p:blipFill rotWithShape="1">
          <a:blip r:embed="rId3">
            <a:alphaModFix/>
          </a:blip>
          <a:srcRect b="0" l="0" r="49420" t="0"/>
          <a:stretch/>
        </p:blipFill>
        <p:spPr>
          <a:xfrm>
            <a:off x="253488" y="1438275"/>
            <a:ext cx="3006299" cy="1990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g25abb4e375d_0_42"/>
          <p:cNvGraphicFramePr/>
          <p:nvPr/>
        </p:nvGraphicFramePr>
        <p:xfrm>
          <a:off x="3365938" y="133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{B490B454-DCEF-41D9-B234-2B7A2ED21B1E}</a:tableStyleId>
              </a:tblPr>
              <a:tblGrid>
                <a:gridCol w="1243575"/>
                <a:gridCol w="1100025"/>
                <a:gridCol w="1096350"/>
                <a:gridCol w="1086100"/>
                <a:gridCol w="1019425"/>
              </a:tblGrid>
              <a:tr h="82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Metric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Pearson corr. features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(No CV)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 Principal Components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75 Principal Components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Hybrid Approach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(18 Features + 57 PCs)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Negative F1-Score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0.88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Process F1-Score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0.42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0.53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0.63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0.89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0.80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0.87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0.89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Matthew’s Correlation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0.6054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0.2961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0.4596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0.5645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Brier’s Score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0.1084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0.1998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0.1346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0.1084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(S)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2.515625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6.234375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10.109375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7.75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 (MiB)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235.11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244.49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260.63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299.48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0" name="Google Shape;230;g25abb4e375d_0_42"/>
          <p:cNvPicPr preferRelativeResize="0"/>
          <p:nvPr/>
        </p:nvPicPr>
        <p:blipFill rotWithShape="1">
          <a:blip r:embed="rId3">
            <a:alphaModFix/>
          </a:blip>
          <a:srcRect b="0" l="50099" r="0" t="0"/>
          <a:stretch/>
        </p:blipFill>
        <p:spPr>
          <a:xfrm>
            <a:off x="273687" y="3429000"/>
            <a:ext cx="29658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abb4e375d_0_49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36" name="Google Shape;236;g25abb4e375d_0_49"/>
          <p:cNvSpPr txBox="1"/>
          <p:nvPr>
            <p:ph idx="1" type="body"/>
          </p:nvPr>
        </p:nvSpPr>
        <p:spPr>
          <a:xfrm>
            <a:off x="365568" y="1472184"/>
            <a:ext cx="84447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Developed a Random Forest model using SMOTE oversampling, data standardization, and Pearson’s correlation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Model that was able to predict comparably well to literature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methods that require less computing resources/ training time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Was able to experiment using methods such as cross-validation, PCA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Can use the model to make certain suggestions to website designers, product marketers, etc.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Limitations of model and computing resources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g25abb4e375d_0_49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238" name="Google Shape;238;g25abb4e375d_0_49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7bf19eeb8_4_54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44" name="Google Shape;244;g237bf19eeb8_4_54"/>
          <p:cNvSpPr txBox="1"/>
          <p:nvPr>
            <p:ph idx="1" type="body"/>
          </p:nvPr>
        </p:nvSpPr>
        <p:spPr>
          <a:xfrm>
            <a:off x="365568" y="1472184"/>
            <a:ext cx="84447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200"/>
              <a:t>Baati, K., &amp; Mohsil, M. (2020, May 6). </a:t>
            </a:r>
            <a:r>
              <a:rPr i="1" lang="en-US" sz="1200"/>
              <a:t>Real-time prediction of online shoppers’ purchasing intention using Random Forest</a:t>
            </a:r>
            <a:r>
              <a:rPr lang="en-US" sz="1200"/>
              <a:t>. Artificial Intelligence Applications and Innovations: 16th IFIP WG 12.5 International Conference, AIAI 2020, Neos Marmaras, Greece, June 5–7, 2020, Proceedings, Part I. https://www.ncbi.nlm.nih.gov/pmc/articles/PMC7256375/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200"/>
              <a:t>Diamantaras, K., Salampasis, M., Katsalis, A., &amp; Christantonis, K. (2021, January). </a:t>
            </a:r>
            <a:r>
              <a:rPr i="1" lang="en-US" sz="1200"/>
              <a:t>Predicting shopping intent of e-commerce users using LSTM recurrent ...</a:t>
            </a:r>
            <a:r>
              <a:rPr lang="en-US" sz="1200"/>
              <a:t> Predicting Shopping Intent of e-Commerce Users using LSTM Recurrent Neural Networks. https://www.researchgate.net/publication/353397684_Predicting_Shopping_Intent_of_e-Commerce_Users_using_LSTM_Recurrent_Neural_Networks</a:t>
            </a:r>
            <a:endParaRPr b="1" sz="14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200"/>
              <a:t>Sakar, C. O., &amp; Kastro, Y. (n.d.). </a:t>
            </a:r>
            <a:r>
              <a:rPr i="1" lang="en-US" sz="1200"/>
              <a:t>Online Shoppers Purchasing Intention Dataset Data Set</a:t>
            </a:r>
            <a:r>
              <a:rPr lang="en-US" sz="1200"/>
              <a:t>. UCI Machine Learning Repository: Online Shoppers Purchasing Intention Dataset Data set. https://archive.ics.uci.edu/ml/datasets/Online+Shoppers+Purchasing+Intention+Dataset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200"/>
              <a:t>Sakar, C. O., Polat, S. O., Katircioglu, M., &amp; Kastro, Y. (2018, May 9). </a:t>
            </a:r>
            <a:r>
              <a:rPr i="1" lang="en-US" sz="1200"/>
              <a:t>Real-time prediction of online shoppers’ purchasing intention using Multilayer Perceptron and LSTM recurrent neural networks - neural computing and applications</a:t>
            </a:r>
            <a:r>
              <a:rPr lang="en-US" sz="1200"/>
              <a:t>. SpringerLink. https://link.springer.com/article/10.1007/s00521-018-3523-0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•"/>
            </a:pPr>
            <a:r>
              <a:rPr lang="en-US" sz="1200"/>
              <a:t>Zanzana, S., &amp; Martin, J. (2023, February 21). Retail e-commerce and COVID-19: How online sales evolved as in-person shopping resumed. https://www150.statcan.gc.ca/n1/pub/11-621-m/11-621-m2023002-eng.htm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g237bf19eeb8_4_54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246" name="Google Shape;246;g237bf19eeb8_4_54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 txBox="1"/>
          <p:nvPr>
            <p:ph type="ctrTitle"/>
          </p:nvPr>
        </p:nvSpPr>
        <p:spPr>
          <a:xfrm>
            <a:off x="473264" y="1214806"/>
            <a:ext cx="7866403" cy="1587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252" name="Google Shape;252;p10"/>
          <p:cNvSpPr txBox="1"/>
          <p:nvPr>
            <p:ph idx="10" type="dt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253" name="Google Shape;253;p10"/>
          <p:cNvSpPr txBox="1"/>
          <p:nvPr>
            <p:ph idx="12" type="sldNum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Background &amp; Objective</a:t>
            </a:r>
            <a:endParaRPr/>
          </a:p>
        </p:txBody>
      </p:sp>
      <p:sp>
        <p:nvSpPr>
          <p:cNvPr id="112" name="Google Shape;112;p2"/>
          <p:cNvSpPr txBox="1"/>
          <p:nvPr>
            <p:ph idx="1" type="body"/>
          </p:nvPr>
        </p:nvSpPr>
        <p:spPr>
          <a:xfrm>
            <a:off x="365576" y="1472175"/>
            <a:ext cx="8432100" cy="4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E-commerce and online shopping continues to grow to become a greater part of our lives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There is a large upside in being able to know more about consumers and their behaviours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Dataset contains data about consumer clickstream activity, background information, time-related data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Helvetica Neue"/>
              <a:buChar char="•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Goal is to create and train a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model which will be able to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predict behaviours that lead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to successful purchases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2"/>
          <p:cNvSpPr txBox="1"/>
          <p:nvPr>
            <p:ph idx="10" type="dt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114" name="Google Shape;114;p2"/>
          <p:cNvSpPr txBox="1"/>
          <p:nvPr>
            <p:ph idx="12" type="sldNum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843" y="3956375"/>
            <a:ext cx="3528682" cy="2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abb4e375d_0_0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21" name="Google Shape;121;g25abb4e375d_0_0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122" name="Google Shape;122;g25abb4e375d_0_0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g25abb4e375d_0_0"/>
          <p:cNvSpPr/>
          <p:nvPr/>
        </p:nvSpPr>
        <p:spPr>
          <a:xfrm>
            <a:off x="798525" y="2008200"/>
            <a:ext cx="1190700" cy="13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5abb4e375d_0_0"/>
          <p:cNvSpPr txBox="1"/>
          <p:nvPr/>
        </p:nvSpPr>
        <p:spPr>
          <a:xfrm>
            <a:off x="798525" y="2190750"/>
            <a:ext cx="11907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Balancing/ Sampling</a:t>
            </a:r>
            <a:endParaRPr sz="1600"/>
          </a:p>
        </p:txBody>
      </p:sp>
      <p:sp>
        <p:nvSpPr>
          <p:cNvPr id="125" name="Google Shape;125;g25abb4e375d_0_0"/>
          <p:cNvSpPr/>
          <p:nvPr/>
        </p:nvSpPr>
        <p:spPr>
          <a:xfrm>
            <a:off x="2395550" y="2008200"/>
            <a:ext cx="1190700" cy="13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5abb4e375d_0_0"/>
          <p:cNvSpPr txBox="1"/>
          <p:nvPr/>
        </p:nvSpPr>
        <p:spPr>
          <a:xfrm>
            <a:off x="2395550" y="2190750"/>
            <a:ext cx="11907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Feature Selection Methods</a:t>
            </a:r>
            <a:endParaRPr sz="1600"/>
          </a:p>
        </p:txBody>
      </p:sp>
      <p:sp>
        <p:nvSpPr>
          <p:cNvPr id="127" name="Google Shape;127;g25abb4e375d_0_0"/>
          <p:cNvSpPr/>
          <p:nvPr/>
        </p:nvSpPr>
        <p:spPr>
          <a:xfrm>
            <a:off x="3992575" y="2008200"/>
            <a:ext cx="1190700" cy="13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5abb4e375d_0_0"/>
          <p:cNvSpPr txBox="1"/>
          <p:nvPr/>
        </p:nvSpPr>
        <p:spPr>
          <a:xfrm>
            <a:off x="3992575" y="2190750"/>
            <a:ext cx="11907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Scaling Methods</a:t>
            </a:r>
            <a:endParaRPr sz="1600"/>
          </a:p>
        </p:txBody>
      </p:sp>
      <p:sp>
        <p:nvSpPr>
          <p:cNvPr id="129" name="Google Shape;129;g25abb4e375d_0_0"/>
          <p:cNvSpPr/>
          <p:nvPr/>
        </p:nvSpPr>
        <p:spPr>
          <a:xfrm>
            <a:off x="5589600" y="2008200"/>
            <a:ext cx="1190700" cy="13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5abb4e375d_0_0"/>
          <p:cNvSpPr txBox="1"/>
          <p:nvPr/>
        </p:nvSpPr>
        <p:spPr>
          <a:xfrm>
            <a:off x="5589600" y="2190750"/>
            <a:ext cx="11907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Cross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validation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Methods</a:t>
            </a:r>
            <a:endParaRPr sz="1600"/>
          </a:p>
        </p:txBody>
      </p:sp>
      <p:sp>
        <p:nvSpPr>
          <p:cNvPr id="131" name="Google Shape;131;g25abb4e375d_0_0"/>
          <p:cNvSpPr/>
          <p:nvPr/>
        </p:nvSpPr>
        <p:spPr>
          <a:xfrm>
            <a:off x="7186625" y="2008200"/>
            <a:ext cx="1190700" cy="13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5abb4e375d_0_0"/>
          <p:cNvSpPr txBox="1"/>
          <p:nvPr/>
        </p:nvSpPr>
        <p:spPr>
          <a:xfrm>
            <a:off x="7186625" y="2073450"/>
            <a:ext cx="1190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Model tuning/ additional metrics</a:t>
            </a:r>
            <a:endParaRPr sz="1600"/>
          </a:p>
        </p:txBody>
      </p:sp>
      <p:sp>
        <p:nvSpPr>
          <p:cNvPr id="133" name="Google Shape;133;g25abb4e375d_0_0"/>
          <p:cNvSpPr/>
          <p:nvPr/>
        </p:nvSpPr>
        <p:spPr>
          <a:xfrm>
            <a:off x="7186625" y="3700738"/>
            <a:ext cx="1190700" cy="13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5abb4e375d_0_0"/>
          <p:cNvSpPr txBox="1"/>
          <p:nvPr/>
        </p:nvSpPr>
        <p:spPr>
          <a:xfrm>
            <a:off x="7142675" y="4030588"/>
            <a:ext cx="1278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PCA Applications</a:t>
            </a:r>
            <a:endParaRPr sz="1600"/>
          </a:p>
        </p:txBody>
      </p:sp>
      <p:cxnSp>
        <p:nvCxnSpPr>
          <p:cNvPr id="135" name="Google Shape;135;g25abb4e375d_0_0"/>
          <p:cNvCxnSpPr>
            <a:endCxn id="126" idx="1"/>
          </p:cNvCxnSpPr>
          <p:nvPr/>
        </p:nvCxnSpPr>
        <p:spPr>
          <a:xfrm flipH="1" rot="10800000">
            <a:off x="1986950" y="2667000"/>
            <a:ext cx="40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g25abb4e375d_0_0"/>
          <p:cNvCxnSpPr/>
          <p:nvPr/>
        </p:nvCxnSpPr>
        <p:spPr>
          <a:xfrm flipH="1" rot="10800000">
            <a:off x="3585113" y="2664300"/>
            <a:ext cx="40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g25abb4e375d_0_0"/>
          <p:cNvCxnSpPr/>
          <p:nvPr/>
        </p:nvCxnSpPr>
        <p:spPr>
          <a:xfrm flipH="1" rot="10800000">
            <a:off x="5182138" y="2664300"/>
            <a:ext cx="40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g25abb4e375d_0_0"/>
          <p:cNvCxnSpPr/>
          <p:nvPr/>
        </p:nvCxnSpPr>
        <p:spPr>
          <a:xfrm flipH="1" rot="10800000">
            <a:off x="6780300" y="2605650"/>
            <a:ext cx="4086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g25abb4e375d_0_0"/>
          <p:cNvCxnSpPr>
            <a:stCxn id="131" idx="2"/>
            <a:endCxn id="133" idx="0"/>
          </p:cNvCxnSpPr>
          <p:nvPr/>
        </p:nvCxnSpPr>
        <p:spPr>
          <a:xfrm>
            <a:off x="7781975" y="332580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abb4e375d_0_7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Data Balancing/ Sampling</a:t>
            </a:r>
            <a:endParaRPr/>
          </a:p>
        </p:txBody>
      </p:sp>
      <p:sp>
        <p:nvSpPr>
          <p:cNvPr id="145" name="Google Shape;145;g25abb4e375d_0_7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146" name="Google Shape;146;g25abb4e375d_0_7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g25abb4e375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90" y="1179750"/>
            <a:ext cx="7502523" cy="4498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" name="Google Shape;148;g25abb4e375d_0_7"/>
          <p:cNvGraphicFramePr/>
          <p:nvPr/>
        </p:nvGraphicFramePr>
        <p:xfrm>
          <a:off x="6097525" y="25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{B490B454-DCEF-41D9-B234-2B7A2ED21B1E}</a:tableStyleId>
              </a:tblPr>
              <a:tblGrid>
                <a:gridCol w="1202175"/>
                <a:gridCol w="848975"/>
                <a:gridCol w="654625"/>
              </a:tblGrid>
              <a:tr h="53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Sampling Technique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(MiB)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Imbalanced, raw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0.046875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209.79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Undersampling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0.015625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209.77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Oversampling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0.078125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209.77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SMOTE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0.109375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210.83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g25abb4e375d_0_7"/>
          <p:cNvSpPr/>
          <p:nvPr/>
        </p:nvSpPr>
        <p:spPr>
          <a:xfrm>
            <a:off x="4701675" y="1354350"/>
            <a:ext cx="1109400" cy="414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7bf19eeb8_0_1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- Feature Selection (cont.)</a:t>
            </a:r>
            <a:endParaRPr/>
          </a:p>
        </p:txBody>
      </p:sp>
      <p:sp>
        <p:nvSpPr>
          <p:cNvPr id="156" name="Google Shape;156;g237bf19eeb8_0_1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g237bf19eeb8_0_1"/>
          <p:cNvPicPr preferRelativeResize="0"/>
          <p:nvPr/>
        </p:nvPicPr>
        <p:blipFill rotWithShape="1">
          <a:blip r:embed="rId3">
            <a:alphaModFix/>
          </a:blip>
          <a:srcRect b="2075" l="0" r="0" t="0"/>
          <a:stretch/>
        </p:blipFill>
        <p:spPr>
          <a:xfrm>
            <a:off x="925800" y="1410925"/>
            <a:ext cx="7324249" cy="254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" name="Google Shape;158;g237bf19eeb8_0_1"/>
          <p:cNvGraphicFramePr/>
          <p:nvPr/>
        </p:nvGraphicFramePr>
        <p:xfrm>
          <a:off x="2644225" y="458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{B490B454-DCEF-41D9-B234-2B7A2ED21B1E}</a:tableStyleId>
              </a:tblPr>
              <a:tblGrid>
                <a:gridCol w="2199000"/>
                <a:gridCol w="836225"/>
                <a:gridCol w="950475"/>
              </a:tblGrid>
              <a:tr h="53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Feature Selection</a:t>
                      </a: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Technique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(MiB)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Control (75)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1.041875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254.78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Pearson’s Correlation (18)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0.583333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215.26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Random Forest (19)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1.005208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244.64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Recursive Feature Elimination (20)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0.526042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258.26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9" name="Google Shape;159;g237bf19eeb8_0_1"/>
          <p:cNvSpPr/>
          <p:nvPr/>
        </p:nvSpPr>
        <p:spPr>
          <a:xfrm>
            <a:off x="1560525" y="1879600"/>
            <a:ext cx="8238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37bf19eeb8_0_1"/>
          <p:cNvSpPr/>
          <p:nvPr/>
        </p:nvSpPr>
        <p:spPr>
          <a:xfrm>
            <a:off x="3670325" y="1879600"/>
            <a:ext cx="8238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37bf19eeb8_0_1"/>
          <p:cNvSpPr/>
          <p:nvPr/>
        </p:nvSpPr>
        <p:spPr>
          <a:xfrm>
            <a:off x="1560525" y="2070100"/>
            <a:ext cx="8238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37bf19eeb8_0_1"/>
          <p:cNvSpPr/>
          <p:nvPr/>
        </p:nvSpPr>
        <p:spPr>
          <a:xfrm>
            <a:off x="3670325" y="2070100"/>
            <a:ext cx="8238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37bf19eeb8_0_1"/>
          <p:cNvSpPr/>
          <p:nvPr/>
        </p:nvSpPr>
        <p:spPr>
          <a:xfrm>
            <a:off x="3670325" y="2289175"/>
            <a:ext cx="15858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37bf19eeb8_0_1"/>
          <p:cNvSpPr/>
          <p:nvPr/>
        </p:nvSpPr>
        <p:spPr>
          <a:xfrm>
            <a:off x="1560525" y="2717800"/>
            <a:ext cx="15858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37bf19eeb8_0_1"/>
          <p:cNvSpPr/>
          <p:nvPr/>
        </p:nvSpPr>
        <p:spPr>
          <a:xfrm>
            <a:off x="1560525" y="2908300"/>
            <a:ext cx="8757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37bf19eeb8_0_1"/>
          <p:cNvSpPr/>
          <p:nvPr/>
        </p:nvSpPr>
        <p:spPr>
          <a:xfrm>
            <a:off x="3670325" y="2908300"/>
            <a:ext cx="8757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37bf19eeb8_0_1"/>
          <p:cNvSpPr/>
          <p:nvPr/>
        </p:nvSpPr>
        <p:spPr>
          <a:xfrm>
            <a:off x="1560525" y="3155950"/>
            <a:ext cx="9714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37bf19eeb8_0_1"/>
          <p:cNvSpPr/>
          <p:nvPr/>
        </p:nvSpPr>
        <p:spPr>
          <a:xfrm>
            <a:off x="3670325" y="3346450"/>
            <a:ext cx="9714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37bf19eeb8_0_1"/>
          <p:cNvSpPr/>
          <p:nvPr/>
        </p:nvSpPr>
        <p:spPr>
          <a:xfrm>
            <a:off x="1560525" y="2298700"/>
            <a:ext cx="9714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37bf19eeb8_0_1"/>
          <p:cNvSpPr/>
          <p:nvPr/>
        </p:nvSpPr>
        <p:spPr>
          <a:xfrm>
            <a:off x="3670325" y="2708275"/>
            <a:ext cx="9714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37bf19eeb8_0_1"/>
          <p:cNvSpPr/>
          <p:nvPr/>
        </p:nvSpPr>
        <p:spPr>
          <a:xfrm>
            <a:off x="1560525" y="3790450"/>
            <a:ext cx="19335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37bf19eeb8_0_1"/>
          <p:cNvSpPr/>
          <p:nvPr/>
        </p:nvSpPr>
        <p:spPr>
          <a:xfrm>
            <a:off x="3670325" y="3784600"/>
            <a:ext cx="1933500" cy="19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abb4e375d_0_21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Feature Selection</a:t>
            </a:r>
            <a:endParaRPr/>
          </a:p>
        </p:txBody>
      </p:sp>
      <p:sp>
        <p:nvSpPr>
          <p:cNvPr id="178" name="Google Shape;178;g25abb4e375d_0_21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179" name="Google Shape;179;g25abb4e375d_0_21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g25abb4e375d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1330275"/>
            <a:ext cx="8444701" cy="419745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5abb4e375d_0_21"/>
          <p:cNvSpPr/>
          <p:nvPr/>
        </p:nvSpPr>
        <p:spPr>
          <a:xfrm>
            <a:off x="898075" y="1637650"/>
            <a:ext cx="4596000" cy="389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abb4e375d_0_14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Data Balancing</a:t>
            </a:r>
            <a:endParaRPr/>
          </a:p>
        </p:txBody>
      </p:sp>
      <p:sp>
        <p:nvSpPr>
          <p:cNvPr id="187" name="Google Shape;187;g25abb4e375d_0_14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188" name="Google Shape;188;g25abb4e375d_0_14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g25abb4e375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899875"/>
            <a:ext cx="7867599" cy="4712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" name="Google Shape;190;g25abb4e375d_0_14"/>
          <p:cNvGraphicFramePr/>
          <p:nvPr/>
        </p:nvGraphicFramePr>
        <p:xfrm>
          <a:off x="6474675" y="240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{B490B454-DCEF-41D9-B234-2B7A2ED21B1E}</a:tableStyleId>
              </a:tblPr>
              <a:tblGrid>
                <a:gridCol w="1139950"/>
                <a:gridCol w="683075"/>
                <a:gridCol w="636750"/>
              </a:tblGrid>
              <a:tr h="53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Scaling Technique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(MiB)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Control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1.307291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254.78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Normalization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1.586775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263.51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Standardization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1.473958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264.10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g25abb4e375d_0_14"/>
          <p:cNvSpPr/>
          <p:nvPr/>
        </p:nvSpPr>
        <p:spPr>
          <a:xfrm>
            <a:off x="4762825" y="1204600"/>
            <a:ext cx="1590900" cy="432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abb4e375d_0_28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Cross-validation</a:t>
            </a:r>
            <a:endParaRPr/>
          </a:p>
        </p:txBody>
      </p:sp>
      <p:sp>
        <p:nvSpPr>
          <p:cNvPr id="197" name="Google Shape;197;g25abb4e375d_0_28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198" name="Google Shape;198;g25abb4e375d_0_28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25abb4e375d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99" y="927925"/>
            <a:ext cx="7935601" cy="475330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5abb4e375d_0_28"/>
          <p:cNvSpPr/>
          <p:nvPr/>
        </p:nvSpPr>
        <p:spPr>
          <a:xfrm>
            <a:off x="5336225" y="1148175"/>
            <a:ext cx="552600" cy="450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5abb4e375d_0_28"/>
          <p:cNvSpPr/>
          <p:nvPr/>
        </p:nvSpPr>
        <p:spPr>
          <a:xfrm>
            <a:off x="3374075" y="1148175"/>
            <a:ext cx="552600" cy="450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5abb4e375d_0_28"/>
          <p:cNvSpPr/>
          <p:nvPr/>
        </p:nvSpPr>
        <p:spPr>
          <a:xfrm>
            <a:off x="1411925" y="1176750"/>
            <a:ext cx="552600" cy="450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3" name="Google Shape;203;g25abb4e375d_0_28"/>
          <p:cNvGraphicFramePr/>
          <p:nvPr/>
        </p:nvGraphicFramePr>
        <p:xfrm>
          <a:off x="6593450" y="237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{B490B454-DCEF-41D9-B234-2B7A2ED21B1E}</a:tableStyleId>
              </a:tblPr>
              <a:tblGrid>
                <a:gridCol w="965950"/>
                <a:gridCol w="837775"/>
                <a:gridCol w="630000"/>
              </a:tblGrid>
              <a:tr h="530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Method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(MiB)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Control,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 corr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2.390625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273.88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K-Fold,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 corr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6.015625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256.45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Series, Pcorr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6.5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263.99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abb4e375d_0_35"/>
          <p:cNvSpPr txBox="1"/>
          <p:nvPr>
            <p:ph type="title"/>
          </p:nvPr>
        </p:nvSpPr>
        <p:spPr>
          <a:xfrm>
            <a:off x="365568" y="392415"/>
            <a:ext cx="844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/>
              <a:t>Results - Model Tuning</a:t>
            </a:r>
            <a:endParaRPr/>
          </a:p>
        </p:txBody>
      </p:sp>
      <p:sp>
        <p:nvSpPr>
          <p:cNvPr id="209" name="Google Shape;209;g25abb4e375d_0_35"/>
          <p:cNvSpPr txBox="1"/>
          <p:nvPr>
            <p:ph idx="10" type="dt"/>
          </p:nvPr>
        </p:nvSpPr>
        <p:spPr>
          <a:xfrm>
            <a:off x="6275910" y="6155267"/>
            <a:ext cx="207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July 20, 2021     |</a:t>
            </a:r>
            <a:endParaRPr/>
          </a:p>
        </p:txBody>
      </p:sp>
      <p:sp>
        <p:nvSpPr>
          <p:cNvPr id="210" name="Google Shape;210;g25abb4e375d_0_35"/>
          <p:cNvSpPr txBox="1"/>
          <p:nvPr>
            <p:ph idx="12" type="sldNum"/>
          </p:nvPr>
        </p:nvSpPr>
        <p:spPr>
          <a:xfrm>
            <a:off x="8128000" y="6155267"/>
            <a:ext cx="675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1" name="Google Shape;211;g25abb4e375d_0_35"/>
          <p:cNvGraphicFramePr/>
          <p:nvPr/>
        </p:nvGraphicFramePr>
        <p:xfrm>
          <a:off x="365575" y="101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{B490B454-DCEF-41D9-B234-2B7A2ED21B1E}</a:tableStyleId>
              </a:tblPr>
              <a:tblGrid>
                <a:gridCol w="1264625"/>
                <a:gridCol w="926075"/>
                <a:gridCol w="846400"/>
                <a:gridCol w="746825"/>
              </a:tblGrid>
              <a:tr h="18545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Pearson Correlation Filter/ No Cross-Validation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4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Number of Estimators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(MiB)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0.89</a:t>
                      </a:r>
                      <a:endParaRPr sz="10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2.453125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235.53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0.89</a:t>
                      </a:r>
                      <a:endParaRPr sz="10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10.265625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1494.98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0.89</a:t>
                      </a:r>
                      <a:endParaRPr sz="10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16.625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396.10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9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Pearson Correlation Filter/ K-Fold Cross Validation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4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Number of Estimators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(MiB)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0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10.203125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1291.79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0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36.625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1332.65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0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69.03125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1380.50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40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Pearson Correlation Filter/ Time-Series Cross Validation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49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Number of Estimators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(MiB)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0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7.359375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1302.00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0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22.8125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1367.62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1000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0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44.0625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1414.58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25" marB="9125" marR="6350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2" name="Google Shape;212;g25abb4e375d_0_35"/>
          <p:cNvGraphicFramePr/>
          <p:nvPr/>
        </p:nvGraphicFramePr>
        <p:xfrm>
          <a:off x="4859025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{B490B454-DCEF-41D9-B234-2B7A2ED21B1E}</a:tableStyleId>
              </a:tblPr>
              <a:tblGrid>
                <a:gridCol w="1300475"/>
                <a:gridCol w="952325"/>
                <a:gridCol w="870400"/>
                <a:gridCol w="768000"/>
              </a:tblGrid>
              <a:tr h="26035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Pearson Correlation Filter/ K-Fold Cross Validation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44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Number of Folds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(s)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(MiB)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1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10.203125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1291.79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1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23.953125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1328.65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1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169.09375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1333.60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Pearson Correlation Filter/ Time-Series Cross Validation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48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Number of Folds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(s)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Memory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(MiB)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1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7.359375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1302.00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1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13.703125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1325.43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D8D8D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</a:t>
                      </a:r>
                      <a:endParaRPr sz="1100">
                        <a:highlight>
                          <a:srgbClr val="D8D8D8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69.0625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1323.23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2017-11-20T16:23:43Z</dcterms:created>
</cp:coreProperties>
</file>